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65" r:id="rId4"/>
    <p:sldId id="258" r:id="rId5"/>
    <p:sldId id="259" r:id="rId6"/>
    <p:sldId id="260" r:id="rId7"/>
    <p:sldId id="261" r:id="rId8"/>
    <p:sldId id="262" r:id="rId9"/>
    <p:sldId id="263"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8" autoAdjust="0"/>
    <p:restoredTop sz="86491" autoAdjust="0"/>
  </p:normalViewPr>
  <p:slideViewPr>
    <p:cSldViewPr>
      <p:cViewPr varScale="1">
        <p:scale>
          <a:sx n="64" d="100"/>
          <a:sy n="64" d="100"/>
        </p:scale>
        <p:origin x="-120" y="-102"/>
      </p:cViewPr>
      <p:guideLst>
        <p:guide orient="horz" pos="2160"/>
        <p:guide pos="2880"/>
      </p:guideLst>
    </p:cSldViewPr>
  </p:slideViewPr>
  <p:outlineViewPr>
    <p:cViewPr>
      <p:scale>
        <a:sx n="33" d="100"/>
        <a:sy n="33" d="100"/>
      </p:scale>
      <p:origin x="48" y="6402"/>
    </p:cViewPr>
  </p:outlineViewPr>
  <p:notesTextViewPr>
    <p:cViewPr>
      <p:scale>
        <a:sx n="100" d="100"/>
        <a:sy n="100" d="100"/>
      </p:scale>
      <p:origin x="0" y="516"/>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4B8780-E8D0-4DFA-8128-8FD22E6B74E9}" type="datetimeFigureOut">
              <a:rPr lang="en-US" smtClean="0"/>
              <a:pPr/>
              <a:t>10/13/2009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8F9592-998A-4E32-B521-E1B1373538D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udyskills.suite101.com/article.cfm/smart_goals_for_college_students#ixzz0Tm3WRXQ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u="none" strike="noStrike" kern="1200" dirty="0" smtClean="0">
                <a:solidFill>
                  <a:schemeClr val="tx1"/>
                </a:solidFill>
                <a:latin typeface="+mn-lt"/>
                <a:ea typeface="+mn-ea"/>
                <a:cs typeface="+mn-cs"/>
              </a:rPr>
              <a:t>First, goals need to be specific. That is, you need to spell out exactly what you want to accomplish. Vague goals can feel overwhelming and unachievable. For example, "I'm going to be a better person," is vague, and someone who sets this goal may not even know where to start. Instead, it's better to set specific steps such as, "I'm going to volunteer twice a month," or "I'm going to be more patient with my family."</a:t>
            </a:r>
          </a:p>
          <a:p>
            <a:r>
              <a:rPr lang="en-US" sz="1200" u="none" strike="noStrike" kern="1200" dirty="0" smtClean="0">
                <a:solidFill>
                  <a:schemeClr val="tx1"/>
                </a:solidFill>
                <a:latin typeface="+mn-lt"/>
                <a:ea typeface="+mn-ea"/>
                <a:cs typeface="+mn-cs"/>
              </a:rPr>
              <a:t>The same is true for school goals. "I'm going to study better," is too vague and overwhelming. Be specific. Goals such as "I will set aside three hours every weeknight to do nothing other than my school work" or "I will start my papers at least one week before the deadline," are less overwhelming because they call for a specific task.</a:t>
            </a:r>
          </a:p>
          <a:p>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r>
              <a:rPr lang="en-US" sz="1200" u="none" strike="noStrike" kern="1200" dirty="0" smtClean="0">
                <a:solidFill>
                  <a:schemeClr val="tx1"/>
                </a:solidFill>
                <a:latin typeface="+mn-lt"/>
                <a:ea typeface="+mn-ea"/>
                <a:cs typeface="+mn-cs"/>
              </a:rPr>
              <a:t>Read more: </a:t>
            </a:r>
            <a:r>
              <a:rPr lang="en-US" sz="1200" u="none" strike="noStrike" kern="1200" dirty="0" smtClean="0">
                <a:solidFill>
                  <a:schemeClr val="tx1"/>
                </a:solidFill>
                <a:latin typeface="+mn-lt"/>
                <a:ea typeface="+mn-ea"/>
                <a:cs typeface="+mn-cs"/>
                <a:hlinkClick r:id="rId3"/>
              </a:rPr>
              <a:t>http://studyskills.suite101.com/article.cfm/smart_goals_for_college_students#ixzz0Tm3WRXQa</a:t>
            </a:r>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endParaRPr lang="en-US" sz="1200" u="none" strike="noStrike" kern="1200" dirty="0" smtClean="0">
              <a:solidFill>
                <a:schemeClr val="tx1"/>
              </a:solidFill>
              <a:latin typeface="+mn-lt"/>
              <a:ea typeface="+mn-ea"/>
              <a:cs typeface="+mn-cs"/>
            </a:endParaRPr>
          </a:p>
          <a:p>
            <a:r>
              <a:rPr lang="en-US" dirty="0" smtClean="0"/>
              <a:t>First, goals need to be specific. That is, you need to spell out exactly what you want to accomplish. Vague goals can feel overwhelming and unachievable. For example, "I'm going to be a better person," is vague, and someone who sets this goal may not even know where to start. Instead, it's better to set specific steps such as, "I'm going to volunteer twice a month," or "I'm going to be more patient with my family."</a:t>
            </a:r>
          </a:p>
          <a:p>
            <a:r>
              <a:rPr lang="en-US" dirty="0" smtClean="0"/>
              <a:t>The same is true for school goals. "I'm going to study better," is too vague and overwhelming. Be specific. Goals such as "I will set aside three hours every weeknight to do nothing other than my school work" or "I will start my papers at least one week before the deadline," are less overwhelming because they call for a specific task.</a:t>
            </a:r>
          </a:p>
          <a:p>
            <a:r>
              <a:rPr lang="en-US" dirty="0" smtClean="0"/>
              <a:t/>
            </a:r>
            <a:br>
              <a:rPr lang="en-US" dirty="0" smtClean="0"/>
            </a:br>
            <a:r>
              <a:rPr lang="en-US" dirty="0" smtClean="0"/>
              <a:t/>
            </a:r>
            <a:br>
              <a:rPr lang="en-US" dirty="0" smtClean="0"/>
            </a:br>
            <a:r>
              <a:rPr lang="en-US" dirty="0" smtClean="0"/>
              <a:t>Read more: http://studyskills.suite101.com/article.cfm/smart_goals_for_college_students#ixzz0Tm3WRXQa</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1D8F9592-998A-4E32-B521-E1B1373538D6}"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Keeping the goal in mind,</a:t>
            </a:r>
            <a:r>
              <a:rPr lang="en-US" baseline="0" dirty="0" smtClean="0"/>
              <a:t> action items should be prioritized.  Stay focused and don’t get sidetracked!  (See time management strategies to avoid procrastination).</a:t>
            </a:r>
          </a:p>
          <a:p>
            <a:endParaRPr lang="en-US" baseline="0" dirty="0" smtClean="0"/>
          </a:p>
          <a:p>
            <a:r>
              <a:rPr lang="en-US" baseline="0" dirty="0" smtClean="0"/>
              <a:t>You have to have some personal interest in the goal to maintain motivation and persistence over time.</a:t>
            </a:r>
            <a:endParaRPr lang="en-US" dirty="0"/>
          </a:p>
        </p:txBody>
      </p:sp>
      <p:sp>
        <p:nvSpPr>
          <p:cNvPr id="4" name="Slide Number Placeholder 3"/>
          <p:cNvSpPr>
            <a:spLocks noGrp="1"/>
          </p:cNvSpPr>
          <p:nvPr>
            <p:ph type="sldNum" sz="quarter" idx="10"/>
          </p:nvPr>
        </p:nvSpPr>
        <p:spPr/>
        <p:txBody>
          <a:bodyPr/>
          <a:lstStyle/>
          <a:p>
            <a:fld id="{1D8F9592-998A-4E32-B521-E1B1373538D6}"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8F9592-998A-4E32-B521-E1B1373538D6}"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Bummer words: no,</a:t>
            </a:r>
            <a:r>
              <a:rPr lang="en-US" baseline="0" dirty="0" smtClean="0"/>
              <a:t> can’t, won’t, never, if, maybe</a:t>
            </a:r>
          </a:p>
          <a:p>
            <a:r>
              <a:rPr lang="en-US" baseline="0" dirty="0" smtClean="0"/>
              <a:t>Replace with positive words: I can, I </a:t>
            </a:r>
            <a:r>
              <a:rPr lang="en-US" baseline="0" dirty="0" smtClean="0"/>
              <a:t>will</a:t>
            </a:r>
          </a:p>
          <a:p>
            <a:endParaRPr lang="en-US" baseline="0" dirty="0" smtClean="0"/>
          </a:p>
          <a:p>
            <a:r>
              <a:rPr lang="en-US" baseline="0" dirty="0" smtClean="0"/>
              <a:t>Blame shifts accountability and responsibility to someone or something else.  Own up to your role in your </a:t>
            </a:r>
            <a:r>
              <a:rPr lang="en-US" baseline="0" smtClean="0"/>
              <a:t>own success.  </a:t>
            </a:r>
            <a:endParaRPr lang="en-US" baseline="0" dirty="0" smtClean="0"/>
          </a:p>
          <a:p>
            <a:endParaRPr lang="en-US" baseline="0" dirty="0" smtClean="0"/>
          </a:p>
          <a:p>
            <a:r>
              <a:rPr lang="en-US" dirty="0" smtClean="0"/>
              <a:t>When you set a goal, and have the determination to complete it, you find that setbacks become a problem to overcome rather than a stopping point. </a:t>
            </a:r>
            <a:endParaRPr lang="en-US" dirty="0"/>
          </a:p>
        </p:txBody>
      </p:sp>
      <p:sp>
        <p:nvSpPr>
          <p:cNvPr id="4" name="Slide Number Placeholder 3"/>
          <p:cNvSpPr>
            <a:spLocks noGrp="1"/>
          </p:cNvSpPr>
          <p:nvPr>
            <p:ph type="sldNum" sz="quarter" idx="10"/>
          </p:nvPr>
        </p:nvSpPr>
        <p:spPr/>
        <p:txBody>
          <a:bodyPr/>
          <a:lstStyle/>
          <a:p>
            <a:fld id="{1D8F9592-998A-4E32-B521-E1B1373538D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11" name="Slide Number Placeholder 10"/>
          <p:cNvSpPr>
            <a:spLocks noGrp="1"/>
          </p:cNvSpPr>
          <p:nvPr>
            <p:ph type="sldNum" sz="quarter" idx="12"/>
          </p:nvPr>
        </p:nvSpPr>
        <p:spPr/>
        <p:txBody>
          <a:bodyPr/>
          <a:lstStyle>
            <a:extLst/>
          </a:lstStyle>
          <a:p>
            <a:fld id="{6F42FDE4-A7DD-41A7-A0A6-9B649FB43336}" type="slidenum">
              <a:rPr kumimoji="0" lang="en-US" smtClean="0"/>
              <a:pPr/>
              <a:t>‹#›</a:t>
            </a:fld>
            <a:endParaRPr kumimoji="0" lang="en-US" sz="1400"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10/13/2009</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r" eaLnBrk="1" latinLnBrk="0" hangingPunct="1"/>
            <a:fld id="{564CF2E0-CCC4-4E1E-9902-C3C36AB3FDA4}" type="datetimeFigureOut">
              <a:rPr lang="en-US" smtClean="0"/>
              <a:pPr algn="r" eaLnBrk="1" latinLnBrk="0" hangingPunct="1"/>
              <a:t>10/13/2009</a:t>
            </a:fld>
            <a:endParaRPr lang="en-US" sz="1400" dirty="0">
              <a:solidFill>
                <a:schemeClr val="tx2"/>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sz="1400" dirty="0">
              <a:solidFill>
                <a:schemeClr val="tx2"/>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al-setting-guide.com/smart-goals.html" TargetMode="External"/><Relationship Id="rId2" Type="http://schemas.openxmlformats.org/officeDocument/2006/relationships/hyperlink" Target="http://studyskills.suite101.com/article.cfm/smart_goals_for_college_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SMART Goals</a:t>
            </a:r>
            <a:endParaRPr lang="en-US" dirty="0"/>
          </a:p>
        </p:txBody>
      </p:sp>
      <p:sp>
        <p:nvSpPr>
          <p:cNvPr id="2" name="Subtitle 1"/>
          <p:cNvSpPr>
            <a:spLocks noGrp="1"/>
          </p:cNvSpPr>
          <p:nvPr>
            <p:ph type="subTitle" idx="1"/>
          </p:nvPr>
        </p:nvSpPr>
        <p:spPr/>
        <p:txBody>
          <a:bodyPr/>
          <a:lstStyle/>
          <a:p>
            <a:r>
              <a:rPr lang="en-US" dirty="0" smtClean="0"/>
              <a:t>8T Study Strategies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OUT to SUCCEED!</a:t>
            </a:r>
            <a:endParaRPr lang="en-US" dirty="0"/>
          </a:p>
        </p:txBody>
      </p:sp>
      <p:sp>
        <p:nvSpPr>
          <p:cNvPr id="3" name="Content Placeholder 2"/>
          <p:cNvSpPr>
            <a:spLocks noGrp="1"/>
          </p:cNvSpPr>
          <p:nvPr>
            <p:ph idx="1"/>
          </p:nvPr>
        </p:nvSpPr>
        <p:spPr>
          <a:xfrm>
            <a:off x="502920" y="530352"/>
            <a:ext cx="8183880" cy="4422648"/>
          </a:xfrm>
        </p:spPr>
        <p:txBody>
          <a:bodyPr>
            <a:normAutofit fontScale="85000" lnSpcReduction="10000"/>
          </a:bodyPr>
          <a:lstStyle/>
          <a:p>
            <a:r>
              <a:rPr lang="en-US" dirty="0" smtClean="0">
                <a:solidFill>
                  <a:schemeClr val="accent3">
                    <a:lumMod val="75000"/>
                  </a:schemeClr>
                </a:solidFill>
              </a:rPr>
              <a:t>Avoid “bummer” </a:t>
            </a:r>
            <a:r>
              <a:rPr lang="en-US" dirty="0" err="1" smtClean="0">
                <a:solidFill>
                  <a:schemeClr val="accent3">
                    <a:lumMod val="75000"/>
                  </a:schemeClr>
                </a:solidFill>
              </a:rPr>
              <a:t>words:no</a:t>
            </a:r>
            <a:r>
              <a:rPr lang="en-US" dirty="0" smtClean="0">
                <a:solidFill>
                  <a:schemeClr val="accent3">
                    <a:lumMod val="75000"/>
                  </a:schemeClr>
                </a:solidFill>
              </a:rPr>
              <a:t>, can’t, won’t, never, if, maybe</a:t>
            </a:r>
          </a:p>
          <a:p>
            <a:endParaRPr lang="en-US" dirty="0" smtClean="0">
              <a:solidFill>
                <a:schemeClr val="accent3">
                  <a:lumMod val="75000"/>
                </a:schemeClr>
              </a:solidFill>
            </a:endParaRPr>
          </a:p>
          <a:p>
            <a:r>
              <a:rPr lang="en-US" dirty="0" smtClean="0">
                <a:solidFill>
                  <a:schemeClr val="accent3">
                    <a:lumMod val="75000"/>
                  </a:schemeClr>
                </a:solidFill>
              </a:rPr>
              <a:t>Replace with Positive words</a:t>
            </a:r>
            <a:r>
              <a:rPr lang="en-US" dirty="0" smtClean="0">
                <a:solidFill>
                  <a:schemeClr val="accent3">
                    <a:lumMod val="75000"/>
                  </a:schemeClr>
                </a:solidFill>
              </a:rPr>
              <a:t>: I can, I will</a:t>
            </a:r>
            <a:endParaRPr lang="en-US" dirty="0" smtClean="0">
              <a:solidFill>
                <a:schemeClr val="accent3">
                  <a:lumMod val="75000"/>
                </a:schemeClr>
              </a:solidFill>
            </a:endParaRPr>
          </a:p>
          <a:p>
            <a:endParaRPr lang="en-US" dirty="0" smtClean="0">
              <a:solidFill>
                <a:schemeClr val="accent3">
                  <a:lumMod val="75000"/>
                </a:schemeClr>
              </a:solidFill>
            </a:endParaRPr>
          </a:p>
          <a:p>
            <a:r>
              <a:rPr lang="en-US" dirty="0" smtClean="0">
                <a:solidFill>
                  <a:schemeClr val="accent3">
                    <a:lumMod val="75000"/>
                  </a:schemeClr>
                </a:solidFill>
              </a:rPr>
              <a:t>Avoid excuses</a:t>
            </a:r>
            <a:r>
              <a:rPr lang="en-US" dirty="0" smtClean="0">
                <a:solidFill>
                  <a:schemeClr val="accent3">
                    <a:lumMod val="75000"/>
                  </a:schemeClr>
                </a:solidFill>
              </a:rPr>
              <a:t>!!  It shifts blame, be accountable</a:t>
            </a:r>
            <a:endParaRPr lang="en-US" dirty="0" smtClean="0">
              <a:solidFill>
                <a:schemeClr val="accent3">
                  <a:lumMod val="75000"/>
                </a:schemeClr>
              </a:solidFill>
            </a:endParaRPr>
          </a:p>
          <a:p>
            <a:endParaRPr lang="en-US" dirty="0" smtClean="0">
              <a:solidFill>
                <a:schemeClr val="accent3">
                  <a:lumMod val="75000"/>
                </a:schemeClr>
              </a:solidFill>
            </a:endParaRPr>
          </a:p>
          <a:p>
            <a:r>
              <a:rPr lang="en-US" sz="2600" dirty="0" smtClean="0">
                <a:solidFill>
                  <a:schemeClr val="accent3">
                    <a:lumMod val="75000"/>
                  </a:schemeClr>
                </a:solidFill>
              </a:rPr>
              <a:t>Have determination:</a:t>
            </a:r>
          </a:p>
          <a:p>
            <a:pPr>
              <a:buNone/>
            </a:pPr>
            <a:r>
              <a:rPr lang="en-US" sz="2600" dirty="0" smtClean="0"/>
              <a:t>	“I’ve missed over 9,000 shots in my career. Twenty-six times I’ve been trusted to take the game winning shot and missed. I’ve failed over and over again in life. And that is why I succeed.”  —Michael Jordan</a:t>
            </a:r>
            <a:r>
              <a:rPr lang="en-US" sz="2600" dirty="0" smtClean="0">
                <a:solidFill>
                  <a:schemeClr val="accent3">
                    <a:lumMod val="75000"/>
                  </a:schemeClr>
                </a:solidFill>
              </a:rPr>
              <a:t> </a:t>
            </a:r>
            <a:endParaRPr lang="en-US" sz="2600" dirty="0">
              <a:solidFill>
                <a:schemeClr val="accent3">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pPr>
              <a:buNone/>
            </a:pPr>
            <a:r>
              <a:rPr lang="en-US" sz="1800" dirty="0" smtClean="0">
                <a:hlinkClick r:id="rId2"/>
              </a:rPr>
              <a:t>http://studyskills.suite101.com/article.cfm/smart_goals_for_college_students</a:t>
            </a:r>
            <a:endParaRPr lang="en-US" sz="1800" dirty="0" smtClean="0"/>
          </a:p>
          <a:p>
            <a:pPr>
              <a:buNone/>
            </a:pPr>
            <a:endParaRPr lang="en-US" sz="1800" dirty="0" smtClean="0"/>
          </a:p>
          <a:p>
            <a:pPr>
              <a:buNone/>
            </a:pPr>
            <a:r>
              <a:rPr lang="en-US" sz="1800" dirty="0" smtClean="0">
                <a:hlinkClick r:id="rId3"/>
              </a:rPr>
              <a:t>http://www.goal-setting-guide.com/smart-goals.html</a:t>
            </a:r>
            <a:endParaRPr lang="en-US" sz="1800" dirty="0" smtClean="0"/>
          </a:p>
          <a:p>
            <a:pPr>
              <a:buNone/>
            </a:pPr>
            <a:endParaRPr lang="en-US" sz="1800" dirty="0" smtClean="0"/>
          </a:p>
          <a:p>
            <a:pPr>
              <a:buNone/>
            </a:pPr>
            <a:r>
              <a:rPr lang="en-US" sz="1800" dirty="0" smtClean="0">
                <a:solidFill>
                  <a:schemeClr val="accent3">
                    <a:lumMod val="75000"/>
                  </a:schemeClr>
                </a:solidFill>
              </a:rPr>
              <a:t>Bishop, J. (2008) Goal Setting for Students. Accent on Success. St. 	Louis, MO.</a:t>
            </a:r>
          </a:p>
          <a:p>
            <a:pPr>
              <a:buNone/>
            </a:pPr>
            <a:endParaRPr lang="en-US" sz="1800" dirty="0" smtClean="0"/>
          </a:p>
          <a:p>
            <a:pPr>
              <a:buNone/>
            </a:pPr>
            <a:endParaRPr lang="en-US" sz="1800" dirty="0" smtClean="0"/>
          </a:p>
          <a:p>
            <a:pPr>
              <a:buNone/>
            </a:pPr>
            <a:endParaRPr lang="en-US" sz="1800" dirty="0" smtClean="0"/>
          </a:p>
          <a:p>
            <a:pPr>
              <a:buNone/>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Goals</a:t>
            </a:r>
            <a:endParaRPr lang="en-US" dirty="0"/>
          </a:p>
        </p:txBody>
      </p:sp>
      <p:sp>
        <p:nvSpPr>
          <p:cNvPr id="3" name="Content Placeholder 2"/>
          <p:cNvSpPr>
            <a:spLocks noGrp="1"/>
          </p:cNvSpPr>
          <p:nvPr>
            <p:ph idx="1"/>
          </p:nvPr>
        </p:nvSpPr>
        <p:spPr/>
        <p:txBody>
          <a:bodyPr/>
          <a:lstStyle/>
          <a:p>
            <a:r>
              <a:rPr lang="en-US" b="1" dirty="0" smtClean="0">
                <a:solidFill>
                  <a:schemeClr val="accent3">
                    <a:lumMod val="75000"/>
                  </a:schemeClr>
                </a:solidFill>
              </a:rPr>
              <a:t>Objective:  </a:t>
            </a:r>
            <a:r>
              <a:rPr lang="en-US" dirty="0" smtClean="0">
                <a:solidFill>
                  <a:schemeClr val="accent3">
                    <a:lumMod val="75000"/>
                  </a:schemeClr>
                </a:solidFill>
              </a:rPr>
              <a:t>To determine the criteria for setting and accomplishing worthwhile goals.</a:t>
            </a:r>
          </a:p>
          <a:p>
            <a:r>
              <a:rPr lang="en-US" b="1" dirty="0" smtClean="0">
                <a:solidFill>
                  <a:schemeClr val="accent3">
                    <a:lumMod val="75000"/>
                  </a:schemeClr>
                </a:solidFill>
              </a:rPr>
              <a:t>Reason:  </a:t>
            </a:r>
            <a:r>
              <a:rPr lang="en-US" dirty="0" smtClean="0">
                <a:solidFill>
                  <a:schemeClr val="accent3">
                    <a:lumMod val="75000"/>
                  </a:schemeClr>
                </a:solidFill>
              </a:rPr>
              <a:t>To take control of academic and personal success by creating and following a plan of action.</a:t>
            </a:r>
          </a:p>
          <a:p>
            <a:r>
              <a:rPr lang="en-US" b="1" dirty="0" smtClean="0">
                <a:solidFill>
                  <a:schemeClr val="accent3">
                    <a:lumMod val="75000"/>
                  </a:schemeClr>
                </a:solidFill>
              </a:rPr>
              <a:t>Activity:  </a:t>
            </a:r>
            <a:r>
              <a:rPr lang="en-US" dirty="0" smtClean="0">
                <a:solidFill>
                  <a:schemeClr val="accent3">
                    <a:lumMod val="75000"/>
                  </a:schemeClr>
                </a:solidFill>
              </a:rPr>
              <a:t>Handouts</a:t>
            </a:r>
            <a:endParaRPr lang="en-US" b="1" dirty="0" smtClean="0">
              <a:solidFill>
                <a:schemeClr val="accent3">
                  <a:lumMod val="75000"/>
                </a:schemeClr>
              </a:solidFill>
            </a:endParaRPr>
          </a:p>
          <a:p>
            <a:r>
              <a:rPr lang="en-US" b="1" dirty="0" smtClean="0">
                <a:solidFill>
                  <a:schemeClr val="accent3">
                    <a:lumMod val="75000"/>
                  </a:schemeClr>
                </a:solidFill>
              </a:rPr>
              <a:t>Assessment:  </a:t>
            </a:r>
            <a:r>
              <a:rPr lang="en-US" dirty="0" smtClean="0">
                <a:solidFill>
                  <a:schemeClr val="accent3">
                    <a:lumMod val="75000"/>
                  </a:schemeClr>
                </a:solidFill>
              </a:rPr>
              <a:t>Completed SMART Goal worksheet</a:t>
            </a:r>
            <a:endParaRPr lang="en-US" dirty="0">
              <a:solidFill>
                <a:schemeClr val="accent3">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502920" y="530352"/>
            <a:ext cx="8183880" cy="4879848"/>
          </a:xfrm>
        </p:spPr>
        <p:txBody>
          <a:bodyPr>
            <a:normAutofit fontScale="92500" lnSpcReduction="10000"/>
          </a:bodyPr>
          <a:lstStyle/>
          <a:p>
            <a:pPr>
              <a:buNone/>
            </a:pPr>
            <a:r>
              <a:rPr lang="en-US" dirty="0" smtClean="0">
                <a:solidFill>
                  <a:schemeClr val="accent3">
                    <a:lumMod val="75000"/>
                  </a:schemeClr>
                </a:solidFill>
              </a:rPr>
              <a:t>Studies have shown that people who set goals for themselves are more likely to </a:t>
            </a:r>
          </a:p>
          <a:p>
            <a:pPr>
              <a:buNone/>
            </a:pPr>
            <a:endParaRPr lang="en-US" dirty="0" smtClean="0">
              <a:solidFill>
                <a:schemeClr val="accent3">
                  <a:lumMod val="75000"/>
                </a:schemeClr>
              </a:solidFill>
            </a:endParaRPr>
          </a:p>
          <a:p>
            <a:pPr>
              <a:buNone/>
            </a:pPr>
            <a:r>
              <a:rPr lang="en-US" dirty="0" smtClean="0">
                <a:solidFill>
                  <a:schemeClr val="accent3">
                    <a:lumMod val="75000"/>
                  </a:schemeClr>
                </a:solidFill>
              </a:rPr>
              <a:t>• experience less stress and anxiety. </a:t>
            </a:r>
          </a:p>
          <a:p>
            <a:pPr>
              <a:buNone/>
            </a:pPr>
            <a:endParaRPr lang="en-US" dirty="0" smtClean="0">
              <a:solidFill>
                <a:schemeClr val="accent3">
                  <a:lumMod val="75000"/>
                </a:schemeClr>
              </a:solidFill>
            </a:endParaRPr>
          </a:p>
          <a:p>
            <a:pPr>
              <a:buNone/>
            </a:pPr>
            <a:r>
              <a:rPr lang="en-US" dirty="0" smtClean="0">
                <a:solidFill>
                  <a:schemeClr val="accent3">
                    <a:lumMod val="75000"/>
                  </a:schemeClr>
                </a:solidFill>
              </a:rPr>
              <a:t>• concentrate and remember more effectively. </a:t>
            </a:r>
          </a:p>
          <a:p>
            <a:pPr>
              <a:buNone/>
            </a:pPr>
            <a:endParaRPr lang="en-US" dirty="0" smtClean="0">
              <a:solidFill>
                <a:schemeClr val="accent3">
                  <a:lumMod val="75000"/>
                </a:schemeClr>
              </a:solidFill>
            </a:endParaRPr>
          </a:p>
          <a:p>
            <a:pPr>
              <a:buNone/>
            </a:pPr>
            <a:r>
              <a:rPr lang="en-US" dirty="0" smtClean="0">
                <a:solidFill>
                  <a:schemeClr val="accent3">
                    <a:lumMod val="75000"/>
                  </a:schemeClr>
                </a:solidFill>
              </a:rPr>
              <a:t>• demonstrate greater self-confidence. </a:t>
            </a:r>
          </a:p>
          <a:p>
            <a:pPr>
              <a:buNone/>
            </a:pPr>
            <a:endParaRPr lang="en-US" dirty="0" smtClean="0">
              <a:solidFill>
                <a:schemeClr val="accent3">
                  <a:lumMod val="75000"/>
                </a:schemeClr>
              </a:solidFill>
            </a:endParaRPr>
          </a:p>
          <a:p>
            <a:pPr>
              <a:buNone/>
            </a:pPr>
            <a:r>
              <a:rPr lang="en-US" dirty="0" smtClean="0">
                <a:solidFill>
                  <a:schemeClr val="accent3">
                    <a:lumMod val="75000"/>
                  </a:schemeClr>
                </a:solidFill>
              </a:rPr>
              <a:t>• perform better and achieve more. </a:t>
            </a:r>
          </a:p>
          <a:p>
            <a:pPr>
              <a:buNone/>
            </a:pPr>
            <a:endParaRPr lang="en-US" dirty="0" smtClean="0">
              <a:solidFill>
                <a:schemeClr val="accent3">
                  <a:lumMod val="75000"/>
                </a:schemeClr>
              </a:solidFill>
            </a:endParaRPr>
          </a:p>
          <a:p>
            <a:pPr>
              <a:buNone/>
            </a:pPr>
            <a:r>
              <a:rPr lang="en-US" dirty="0" smtClean="0">
                <a:solidFill>
                  <a:schemeClr val="accent3">
                    <a:lumMod val="75000"/>
                  </a:schemeClr>
                </a:solidFill>
              </a:rPr>
              <a:t>• be happier and more satisfied.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83880" cy="5334000"/>
          </a:xfrm>
        </p:spPr>
        <p:txBody>
          <a:bodyPr>
            <a:normAutofit fontScale="92500" lnSpcReduction="10000"/>
          </a:bodyPr>
          <a:lstStyle/>
          <a:p>
            <a:pPr>
              <a:buNone/>
            </a:pPr>
            <a:r>
              <a:rPr lang="en-US" dirty="0" smtClean="0">
                <a:solidFill>
                  <a:schemeClr val="accent3">
                    <a:lumMod val="75000"/>
                  </a:schemeClr>
                </a:solidFill>
              </a:rPr>
              <a:t>Using the </a:t>
            </a:r>
            <a:r>
              <a:rPr lang="en-US" b="1" dirty="0" smtClean="0">
                <a:solidFill>
                  <a:schemeClr val="accent3">
                    <a:lumMod val="75000"/>
                  </a:schemeClr>
                </a:solidFill>
              </a:rPr>
              <a:t>SMART</a:t>
            </a:r>
            <a:r>
              <a:rPr lang="en-US" dirty="0" smtClean="0">
                <a:solidFill>
                  <a:schemeClr val="accent3">
                    <a:lumMod val="75000"/>
                  </a:schemeClr>
                </a:solidFill>
              </a:rPr>
              <a:t> acronym helps us to remember the steps in setting clear goals.</a:t>
            </a:r>
          </a:p>
          <a:p>
            <a:pPr>
              <a:buNone/>
            </a:pPr>
            <a:endParaRPr lang="en-US" dirty="0" smtClean="0">
              <a:solidFill>
                <a:schemeClr val="accent3">
                  <a:lumMod val="75000"/>
                </a:schemeClr>
              </a:solidFill>
            </a:endParaRPr>
          </a:p>
          <a:p>
            <a:pPr>
              <a:buNone/>
            </a:pPr>
            <a:r>
              <a:rPr lang="en-US" sz="2400" b="1" dirty="0" smtClean="0">
                <a:solidFill>
                  <a:schemeClr val="accent3">
                    <a:lumMod val="75000"/>
                  </a:schemeClr>
                </a:solidFill>
              </a:rPr>
              <a:t>S</a:t>
            </a:r>
            <a:r>
              <a:rPr lang="en-US" sz="2400" dirty="0" smtClean="0">
                <a:solidFill>
                  <a:schemeClr val="accent3">
                    <a:lumMod val="75000"/>
                  </a:schemeClr>
                </a:solidFill>
              </a:rPr>
              <a:t>pecific	The goal should detail the specific action 		or event that will take place </a:t>
            </a:r>
          </a:p>
          <a:p>
            <a:pPr>
              <a:buNone/>
            </a:pPr>
            <a:endParaRPr lang="en-US" sz="2400" dirty="0" smtClean="0">
              <a:solidFill>
                <a:schemeClr val="accent3">
                  <a:lumMod val="75000"/>
                </a:schemeClr>
              </a:solidFill>
            </a:endParaRPr>
          </a:p>
          <a:p>
            <a:pPr>
              <a:buNone/>
            </a:pPr>
            <a:r>
              <a:rPr lang="en-US" sz="2400" b="1" dirty="0" smtClean="0">
                <a:solidFill>
                  <a:schemeClr val="accent3">
                    <a:lumMod val="75000"/>
                  </a:schemeClr>
                </a:solidFill>
              </a:rPr>
              <a:t>M</a:t>
            </a:r>
            <a:r>
              <a:rPr lang="en-US" sz="2400" dirty="0" smtClean="0">
                <a:solidFill>
                  <a:schemeClr val="accent3">
                    <a:lumMod val="75000"/>
                  </a:schemeClr>
                </a:solidFill>
              </a:rPr>
              <a:t>easurable  The goal and its benefits are defined</a:t>
            </a:r>
          </a:p>
          <a:p>
            <a:pPr>
              <a:buNone/>
            </a:pPr>
            <a:endParaRPr lang="en-US" sz="2400" dirty="0" smtClean="0">
              <a:solidFill>
                <a:schemeClr val="accent3">
                  <a:lumMod val="75000"/>
                </a:schemeClr>
              </a:solidFill>
            </a:endParaRPr>
          </a:p>
          <a:p>
            <a:pPr>
              <a:buNone/>
            </a:pPr>
            <a:r>
              <a:rPr lang="en-US" sz="2400" b="1" dirty="0" smtClean="0">
                <a:solidFill>
                  <a:schemeClr val="accent3">
                    <a:lumMod val="75000"/>
                  </a:schemeClr>
                </a:solidFill>
              </a:rPr>
              <a:t>A</a:t>
            </a:r>
            <a:r>
              <a:rPr lang="en-US" sz="2400" dirty="0" smtClean="0">
                <a:solidFill>
                  <a:schemeClr val="accent3">
                    <a:lumMod val="75000"/>
                  </a:schemeClr>
                </a:solidFill>
              </a:rPr>
              <a:t>ttainable	The goal can be achieved with given 			resources</a:t>
            </a:r>
          </a:p>
          <a:p>
            <a:pPr>
              <a:buNone/>
            </a:pPr>
            <a:endParaRPr lang="en-US" sz="2400" dirty="0" smtClean="0">
              <a:solidFill>
                <a:schemeClr val="accent3">
                  <a:lumMod val="75000"/>
                </a:schemeClr>
              </a:solidFill>
            </a:endParaRPr>
          </a:p>
          <a:p>
            <a:pPr>
              <a:buNone/>
            </a:pPr>
            <a:r>
              <a:rPr lang="en-US" sz="2400" b="1" dirty="0" smtClean="0">
                <a:solidFill>
                  <a:schemeClr val="accent3">
                    <a:lumMod val="75000"/>
                  </a:schemeClr>
                </a:solidFill>
              </a:rPr>
              <a:t>R</a:t>
            </a:r>
            <a:r>
              <a:rPr lang="en-US" sz="2400" dirty="0" smtClean="0">
                <a:solidFill>
                  <a:schemeClr val="accent3">
                    <a:lumMod val="75000"/>
                  </a:schemeClr>
                </a:solidFill>
              </a:rPr>
              <a:t>elevant	The goal has a clear purpose</a:t>
            </a:r>
          </a:p>
          <a:p>
            <a:pPr>
              <a:buNone/>
            </a:pPr>
            <a:endParaRPr lang="en-US" sz="2400" dirty="0" smtClean="0">
              <a:solidFill>
                <a:schemeClr val="accent3">
                  <a:lumMod val="75000"/>
                </a:schemeClr>
              </a:solidFill>
            </a:endParaRPr>
          </a:p>
          <a:p>
            <a:pPr>
              <a:buNone/>
            </a:pPr>
            <a:r>
              <a:rPr lang="en-US" sz="2400" b="1" dirty="0" smtClean="0">
                <a:solidFill>
                  <a:schemeClr val="accent3">
                    <a:lumMod val="75000"/>
                  </a:schemeClr>
                </a:solidFill>
              </a:rPr>
              <a:t>T</a:t>
            </a:r>
            <a:r>
              <a:rPr lang="en-US" sz="2400" dirty="0" smtClean="0">
                <a:solidFill>
                  <a:schemeClr val="accent3">
                    <a:lumMod val="75000"/>
                  </a:schemeClr>
                </a:solidFill>
              </a:rPr>
              <a:t>imely	The goal should state the time period 			in which it will be accomplished</a:t>
            </a:r>
            <a:endParaRPr lang="en-US" sz="2400" dirty="0">
              <a:solidFill>
                <a:schemeClr val="accent3">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
            </a:r>
            <a:endParaRPr lang="en-US" dirty="0"/>
          </a:p>
        </p:txBody>
      </p:sp>
      <p:sp>
        <p:nvSpPr>
          <p:cNvPr id="3" name="Content Placeholder 2"/>
          <p:cNvSpPr>
            <a:spLocks noGrp="1"/>
          </p:cNvSpPr>
          <p:nvPr>
            <p:ph idx="1"/>
          </p:nvPr>
        </p:nvSpPr>
        <p:spPr>
          <a:xfrm>
            <a:off x="502920" y="530352"/>
            <a:ext cx="8183880" cy="4575048"/>
          </a:xfrm>
        </p:spPr>
        <p:txBody>
          <a:bodyPr>
            <a:normAutofit/>
          </a:bodyPr>
          <a:lstStyle/>
          <a:p>
            <a:r>
              <a:rPr lang="en-US" dirty="0" smtClean="0">
                <a:solidFill>
                  <a:schemeClr val="accent3">
                    <a:lumMod val="75000"/>
                  </a:schemeClr>
                </a:solidFill>
              </a:rPr>
              <a:t>Spell out exactly what you want to accomplish:</a:t>
            </a:r>
          </a:p>
          <a:p>
            <a:pPr>
              <a:buNone/>
            </a:pPr>
            <a:r>
              <a:rPr lang="en-US" dirty="0" smtClean="0">
                <a:solidFill>
                  <a:schemeClr val="accent3">
                    <a:lumMod val="75000"/>
                  </a:schemeClr>
                </a:solidFill>
              </a:rPr>
              <a:t>	What do you want</a:t>
            </a:r>
          </a:p>
          <a:p>
            <a:pPr>
              <a:buNone/>
            </a:pPr>
            <a:r>
              <a:rPr lang="en-US" dirty="0" smtClean="0">
                <a:solidFill>
                  <a:schemeClr val="accent3">
                    <a:lumMod val="75000"/>
                  </a:schemeClr>
                </a:solidFill>
              </a:rPr>
              <a:t>	Why do you want it</a:t>
            </a:r>
          </a:p>
          <a:p>
            <a:pPr>
              <a:buNone/>
            </a:pPr>
            <a:r>
              <a:rPr lang="en-US" dirty="0" smtClean="0">
                <a:solidFill>
                  <a:schemeClr val="accent3">
                    <a:lumMod val="75000"/>
                  </a:schemeClr>
                </a:solidFill>
              </a:rPr>
              <a:t>	and How will you make it happen?</a:t>
            </a:r>
          </a:p>
          <a:p>
            <a:endParaRPr lang="en-US" dirty="0" smtClean="0">
              <a:solidFill>
                <a:schemeClr val="accent3">
                  <a:lumMod val="75000"/>
                </a:schemeClr>
              </a:solidFill>
            </a:endParaRPr>
          </a:p>
          <a:p>
            <a:r>
              <a:rPr lang="en-US" dirty="0" smtClean="0">
                <a:solidFill>
                  <a:schemeClr val="accent3">
                    <a:lumMod val="75000"/>
                  </a:schemeClr>
                </a:solidFill>
              </a:rPr>
              <a:t>Use action verbs</a:t>
            </a:r>
          </a:p>
          <a:p>
            <a:endParaRPr lang="en-US" dirty="0" smtClean="0">
              <a:solidFill>
                <a:schemeClr val="accent3">
                  <a:lumMod val="75000"/>
                </a:schemeClr>
              </a:solidFill>
            </a:endParaRPr>
          </a:p>
          <a:p>
            <a:r>
              <a:rPr lang="en-US" dirty="0" smtClean="0">
                <a:solidFill>
                  <a:schemeClr val="accent3">
                    <a:lumMod val="75000"/>
                  </a:schemeClr>
                </a:solidFill>
              </a:rPr>
              <a:t>Don’t be vague</a:t>
            </a:r>
          </a:p>
          <a:p>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Measurable</a:t>
            </a:r>
            <a:endParaRPr lang="en-US" dirty="0"/>
          </a:p>
        </p:txBody>
      </p:sp>
      <p:sp>
        <p:nvSpPr>
          <p:cNvPr id="3" name="Content Placeholder 2"/>
          <p:cNvSpPr>
            <a:spLocks noGrp="1"/>
          </p:cNvSpPr>
          <p:nvPr>
            <p:ph idx="1"/>
          </p:nvPr>
        </p:nvSpPr>
        <p:spPr>
          <a:xfrm>
            <a:off x="502920" y="762000"/>
            <a:ext cx="8183880" cy="3956304"/>
          </a:xfrm>
        </p:spPr>
        <p:txBody>
          <a:bodyPr/>
          <a:lstStyle/>
          <a:p>
            <a:r>
              <a:rPr lang="en-US" dirty="0" smtClean="0">
                <a:solidFill>
                  <a:schemeClr val="accent3">
                    <a:lumMod val="75000"/>
                  </a:schemeClr>
                </a:solidFill>
              </a:rPr>
              <a:t>Means you can determine if goal has been accomplished</a:t>
            </a:r>
            <a:endParaRPr lang="en-US" dirty="0">
              <a:solidFill>
                <a:schemeClr val="accent3">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Attainable</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Capable of achieving</a:t>
            </a:r>
          </a:p>
          <a:p>
            <a:endParaRPr lang="en-US" dirty="0" smtClean="0">
              <a:solidFill>
                <a:schemeClr val="accent3">
                  <a:lumMod val="75000"/>
                </a:schemeClr>
              </a:solidFill>
            </a:endParaRPr>
          </a:p>
          <a:p>
            <a:r>
              <a:rPr lang="en-US" dirty="0" smtClean="0">
                <a:solidFill>
                  <a:schemeClr val="accent3">
                    <a:lumMod val="75000"/>
                  </a:schemeClr>
                </a:solidFill>
              </a:rPr>
              <a:t>Challenging but success is likely</a:t>
            </a:r>
          </a:p>
          <a:p>
            <a:pPr>
              <a:buNone/>
            </a:pPr>
            <a:endParaRPr lang="en-US" dirty="0" smtClean="0">
              <a:solidFill>
                <a:schemeClr val="accent3">
                  <a:lumMod val="75000"/>
                </a:schemeClr>
              </a:solidFill>
            </a:endParaRPr>
          </a:p>
          <a:p>
            <a:r>
              <a:rPr lang="en-US" dirty="0" smtClean="0">
                <a:solidFill>
                  <a:schemeClr val="accent3">
                    <a:lumMod val="75000"/>
                  </a:schemeClr>
                </a:solidFill>
              </a:rPr>
              <a:t>Consider resource and skill limitations</a:t>
            </a:r>
            <a:endParaRPr lang="en-US"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Activities (objectives) make sense for overall goal</a:t>
            </a:r>
          </a:p>
          <a:p>
            <a:endParaRPr lang="en-US" dirty="0" smtClean="0">
              <a:solidFill>
                <a:schemeClr val="accent3">
                  <a:lumMod val="75000"/>
                </a:schemeClr>
              </a:solidFill>
            </a:endParaRPr>
          </a:p>
          <a:p>
            <a:r>
              <a:rPr lang="en-US" dirty="0" smtClean="0">
                <a:solidFill>
                  <a:schemeClr val="accent3">
                    <a:lumMod val="75000"/>
                  </a:schemeClr>
                </a:solidFill>
              </a:rPr>
              <a:t>Goal has personal significance</a:t>
            </a:r>
          </a:p>
          <a:p>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Timely</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The timeline for completion is clearly stated and reasonable</a:t>
            </a:r>
          </a:p>
          <a:p>
            <a:endParaRPr lang="en-US" dirty="0" smtClean="0">
              <a:solidFill>
                <a:schemeClr val="accent3">
                  <a:lumMod val="75000"/>
                </a:schemeClr>
              </a:solidFill>
            </a:endParaRPr>
          </a:p>
          <a:p>
            <a:r>
              <a:rPr lang="en-US" dirty="0" smtClean="0">
                <a:solidFill>
                  <a:schemeClr val="accent3">
                    <a:lumMod val="75000"/>
                  </a:schemeClr>
                </a:solidFill>
              </a:rPr>
              <a:t>Without a time limit, it’s hard to get started</a:t>
            </a:r>
          </a:p>
          <a:p>
            <a:pPr>
              <a:buNone/>
            </a:pPr>
            <a:endParaRPr lang="en-US" dirty="0"/>
          </a:p>
        </p:txBody>
      </p:sp>
      <p:pic>
        <p:nvPicPr>
          <p:cNvPr id="4" name="Picture 3" descr="academic calendar.bmp"/>
          <p:cNvPicPr>
            <a:picLocks noChangeAspect="1"/>
          </p:cNvPicPr>
          <p:nvPr/>
        </p:nvPicPr>
        <p:blipFill>
          <a:blip r:embed="rId3" cstate="print"/>
          <a:stretch>
            <a:fillRect/>
          </a:stretch>
        </p:blipFill>
        <p:spPr>
          <a:xfrm>
            <a:off x="5486400" y="2514600"/>
            <a:ext cx="2981325" cy="331258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140</TotalTime>
  <Words>534</Words>
  <Application>Microsoft Office PowerPoint</Application>
  <PresentationFormat>On-screen Show (4:3)</PresentationFormat>
  <Paragraphs>91</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SMART Goals</vt:lpstr>
      <vt:lpstr>SMART Goals</vt:lpstr>
      <vt:lpstr>BENEFITS</vt:lpstr>
      <vt:lpstr>Slide 4</vt:lpstr>
      <vt:lpstr>Specific</vt:lpstr>
      <vt:lpstr>Measurable</vt:lpstr>
      <vt:lpstr>Attainable</vt:lpstr>
      <vt:lpstr>Relevant</vt:lpstr>
      <vt:lpstr>Timely</vt:lpstr>
      <vt:lpstr>SET OUT to SUCCEED!</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Goals</dc:title>
  <dc:creator>Jessica</dc:creator>
  <cp:lastModifiedBy>%username%</cp:lastModifiedBy>
  <cp:revision>15</cp:revision>
  <dcterms:created xsi:type="dcterms:W3CDTF">2009-10-13T00:32:41Z</dcterms:created>
  <dcterms:modified xsi:type="dcterms:W3CDTF">2009-10-13T15:58:50Z</dcterms:modified>
</cp:coreProperties>
</file>